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sldIdLst>
    <p:sldId id="259" r:id="rId2"/>
    <p:sldId id="258" r:id="rId3"/>
    <p:sldId id="260" r:id="rId4"/>
    <p:sldId id="256" r:id="rId5"/>
    <p:sldId id="261" r:id="rId6"/>
    <p:sldId id="292" r:id="rId7"/>
    <p:sldId id="264" r:id="rId8"/>
    <p:sldId id="265" r:id="rId9"/>
    <p:sldId id="266" r:id="rId10"/>
    <p:sldId id="267" r:id="rId11"/>
    <p:sldId id="269" r:id="rId12"/>
    <p:sldId id="273" r:id="rId13"/>
    <p:sldId id="270" r:id="rId14"/>
    <p:sldId id="271" r:id="rId15"/>
    <p:sldId id="272" r:id="rId16"/>
    <p:sldId id="280" r:id="rId17"/>
    <p:sldId id="281" r:id="rId18"/>
    <p:sldId id="274" r:id="rId19"/>
    <p:sldId id="277" r:id="rId20"/>
    <p:sldId id="278" r:id="rId21"/>
    <p:sldId id="282" r:id="rId22"/>
    <p:sldId id="313" r:id="rId23"/>
    <p:sldId id="288" r:id="rId24"/>
    <p:sldId id="290" r:id="rId25"/>
    <p:sldId id="286" r:id="rId26"/>
    <p:sldId id="291" r:id="rId27"/>
    <p:sldId id="293" r:id="rId28"/>
    <p:sldId id="297" r:id="rId29"/>
    <p:sldId id="294" r:id="rId30"/>
    <p:sldId id="314" r:id="rId31"/>
    <p:sldId id="298" r:id="rId32"/>
    <p:sldId id="295" r:id="rId33"/>
    <p:sldId id="296" r:id="rId34"/>
    <p:sldId id="305" r:id="rId35"/>
    <p:sldId id="306" r:id="rId36"/>
    <p:sldId id="307" r:id="rId37"/>
    <p:sldId id="308" r:id="rId38"/>
    <p:sldId id="309" r:id="rId39"/>
    <p:sldId id="299" r:id="rId40"/>
    <p:sldId id="300" r:id="rId41"/>
    <p:sldId id="301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B59103-6D3E-44E9-8596-B162264603A9}">
          <p14:sldIdLst>
            <p14:sldId id="259"/>
            <p14:sldId id="258"/>
            <p14:sldId id="260"/>
            <p14:sldId id="256"/>
            <p14:sldId id="261"/>
            <p14:sldId id="292"/>
            <p14:sldId id="264"/>
            <p14:sldId id="265"/>
            <p14:sldId id="266"/>
            <p14:sldId id="267"/>
            <p14:sldId id="269"/>
            <p14:sldId id="273"/>
            <p14:sldId id="270"/>
            <p14:sldId id="271"/>
            <p14:sldId id="272"/>
            <p14:sldId id="280"/>
            <p14:sldId id="281"/>
            <p14:sldId id="274"/>
            <p14:sldId id="277"/>
            <p14:sldId id="278"/>
            <p14:sldId id="282"/>
            <p14:sldId id="313"/>
            <p14:sldId id="288"/>
            <p14:sldId id="290"/>
            <p14:sldId id="286"/>
            <p14:sldId id="291"/>
            <p14:sldId id="293"/>
            <p14:sldId id="297"/>
            <p14:sldId id="294"/>
            <p14:sldId id="314"/>
            <p14:sldId id="298"/>
            <p14:sldId id="295"/>
            <p14:sldId id="296"/>
            <p14:sldId id="305"/>
            <p14:sldId id="306"/>
            <p14:sldId id="307"/>
            <p14:sldId id="308"/>
            <p14:sldId id="309"/>
            <p14:sldId id="299"/>
            <p14:sldId id="300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5470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560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0399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041699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563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64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2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0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2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36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19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62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64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5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22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57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457200" y="2408661"/>
            <a:ext cx="845820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000" b="1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cs typeface="B Titr" panose="00000700000000000000" pitchFamily="2" charset="-78"/>
              </a:rPr>
              <a:t>IN </a:t>
            </a:r>
            <a:r>
              <a:rPr lang="en-US" sz="7200" b="1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cs typeface="B Titr" panose="00000700000000000000" pitchFamily="2" charset="-78"/>
              </a:rPr>
              <a:t>THE</a:t>
            </a:r>
            <a:r>
              <a:rPr lang="en-US" sz="8000" b="1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cs typeface="B Titr" panose="00000700000000000000" pitchFamily="2" charset="-78"/>
              </a:rPr>
              <a:t> NAME OF GOD</a:t>
            </a:r>
            <a:endParaRPr lang="fa-IR" sz="8000" b="1" dirty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995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9" y="1080664"/>
            <a:ext cx="5340926" cy="4551211"/>
          </a:xfrm>
        </p:spPr>
        <p:txBody>
          <a:bodyPr anchor="t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A number of individuals and    scientificthought leaders  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still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   consider labor  pain  to be minor and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unimportant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.</a:t>
            </a:r>
            <a:endParaRPr lang="fa-IR" sz="4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15" y="1409675"/>
            <a:ext cx="3699163" cy="361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8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599"/>
            <a:ext cx="5832765" cy="543791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cs typeface="B Titr" panose="00000700000000000000" pitchFamily="2" charset="-78"/>
              </a:rPr>
              <a:t>ANATOMIC </a:t>
            </a:r>
            <a:r>
              <a:rPr lang="en-US" sz="80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cs typeface="B Titr" panose="00000700000000000000" pitchFamily="2" charset="-78"/>
              </a:rPr>
              <a:t>BASIS OF LABOR PAIN</a:t>
            </a:r>
            <a:endParaRPr lang="fa-IR" sz="8000" b="1" dirty="0">
              <a:ln w="0">
                <a:solidFill>
                  <a:schemeClr val="tx1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476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599"/>
            <a:ext cx="6347714" cy="4648201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cs typeface="B Titr" panose="00000700000000000000" pitchFamily="2" charset="-78"/>
              </a:rPr>
              <a:t>First Stage of Labor</a:t>
            </a:r>
            <a:endParaRPr lang="fa-IR" sz="8000" b="1" dirty="0">
              <a:ln w="0">
                <a:solidFill>
                  <a:schemeClr val="tx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111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73177"/>
            <a:ext cx="6747165" cy="161405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Uterocervical afferents activated during the first stage</a:t>
            </a:r>
            <a:br>
              <a:rPr lang="en-US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</a:br>
            <a:r>
              <a:rPr lang="en-US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of labor</a:t>
            </a:r>
            <a:endParaRPr lang="fa-IR" sz="32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1091" y="4946072"/>
            <a:ext cx="114486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Pain or</a:t>
            </a:r>
          </a:p>
          <a:p>
            <a:r>
              <a:rPr lang="en-US" dirty="0"/>
              <a:t>analgesia</a:t>
            </a:r>
            <a:endParaRPr lang="fa-IR" dirty="0"/>
          </a:p>
        </p:txBody>
      </p:sp>
      <p:sp>
        <p:nvSpPr>
          <p:cNvPr id="7" name="TextBox 6"/>
          <p:cNvSpPr txBox="1"/>
          <p:nvPr/>
        </p:nvSpPr>
        <p:spPr>
          <a:xfrm>
            <a:off x="1371599" y="4738252"/>
            <a:ext cx="6162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Pain</a:t>
            </a:r>
            <a:endParaRPr lang="fa-IR" dirty="0"/>
          </a:p>
        </p:txBody>
      </p:sp>
      <p:sp>
        <p:nvSpPr>
          <p:cNvPr id="8" name="TextBox 7"/>
          <p:cNvSpPr txBox="1"/>
          <p:nvPr/>
        </p:nvSpPr>
        <p:spPr>
          <a:xfrm>
            <a:off x="3699162" y="6192981"/>
            <a:ext cx="32252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C</a:t>
            </a:r>
            <a:endParaRPr lang="fa-IR" dirty="0"/>
          </a:p>
        </p:txBody>
      </p:sp>
      <p:sp>
        <p:nvSpPr>
          <p:cNvPr id="9" name="TextBox 8"/>
          <p:cNvSpPr txBox="1"/>
          <p:nvPr/>
        </p:nvSpPr>
        <p:spPr>
          <a:xfrm>
            <a:off x="3595255" y="4899764"/>
            <a:ext cx="31451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B</a:t>
            </a:r>
            <a:endParaRPr lang="fa-IR" dirty="0"/>
          </a:p>
        </p:txBody>
      </p:sp>
      <p:sp>
        <p:nvSpPr>
          <p:cNvPr id="10" name="TextBox 9"/>
          <p:cNvSpPr txBox="1"/>
          <p:nvPr/>
        </p:nvSpPr>
        <p:spPr>
          <a:xfrm>
            <a:off x="2535379" y="3678381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A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5183" r="4381" b="22346"/>
          <a:stretch/>
        </p:blipFill>
        <p:spPr>
          <a:xfrm>
            <a:off x="831270" y="1891147"/>
            <a:ext cx="5924685" cy="4946072"/>
          </a:xfrm>
        </p:spPr>
      </p:pic>
    </p:spTree>
    <p:extLst>
      <p:ext uri="{BB962C8B-B14F-4D97-AF65-F5344CB8AC3E}">
        <p14:creationId xmlns:p14="http://schemas.microsoft.com/office/powerpoint/2010/main" val="17093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3" y="464126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Pathways of the first stage of labor</a:t>
            </a:r>
            <a:endParaRPr lang="fa-IR" sz="4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t="2728" r="20000" b="4343"/>
          <a:stretch/>
        </p:blipFill>
        <p:spPr>
          <a:xfrm>
            <a:off x="498762" y="1951182"/>
            <a:ext cx="6587836" cy="477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7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14" y="422343"/>
            <a:ext cx="8762997" cy="150805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Supraspinal pain pathways activated by the </a:t>
            </a:r>
            <a:r>
              <a:rPr lang="en-US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pain of </a:t>
            </a:r>
            <a:r>
              <a:rPr lang="en-US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the first stage of labor</a:t>
            </a:r>
            <a:endParaRPr lang="fa-IR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3333" r="3130" b="28485"/>
          <a:stretch/>
        </p:blipFill>
        <p:spPr>
          <a:xfrm>
            <a:off x="1350814" y="1845901"/>
            <a:ext cx="4530438" cy="497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8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319" y="1911927"/>
            <a:ext cx="8844681" cy="4946073"/>
          </a:xfrm>
        </p:spPr>
        <p:txBody>
          <a:bodyPr anchor="t">
            <a:noAutofit/>
          </a:bodyPr>
          <a:lstStyle/>
          <a:p>
            <a:pPr marL="571500" indent="-571500" algn="l" rtl="0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Paracervical block</a:t>
            </a:r>
          </a:p>
          <a:p>
            <a:pPr marL="571500" indent="-571500" algn="l" rtl="0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Paravertebral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sympathetic Nerve block</a:t>
            </a:r>
          </a:p>
          <a:p>
            <a:pPr marL="571500" indent="-571500" algn="l" rtl="0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Epidural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analgesia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T10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L1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dermatome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]</a:t>
            </a:r>
            <a:endParaRPr lang="fa-IR" sz="4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319" y="145469"/>
            <a:ext cx="853295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The pain of this stage blocked by :</a:t>
            </a:r>
            <a:endParaRPr lang="fa-IR" sz="48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9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418" y="270161"/>
            <a:ext cx="7751618" cy="6005945"/>
          </a:xfrm>
        </p:spPr>
        <p:txBody>
          <a:bodyPr anchor="b">
            <a:noAutofit/>
          </a:bodyPr>
          <a:lstStyle/>
          <a:p>
            <a:pPr algn="ctr" rtl="0"/>
            <a:endParaRPr lang="en-US" sz="5400" b="1" dirty="0">
              <a:ln w="0">
                <a:solidFill>
                  <a:schemeClr val="accent2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rtl="0"/>
            <a:r>
              <a:rPr lang="en-US" sz="8800" b="1" dirty="0" smtClean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</a:t>
            </a:r>
          </a:p>
          <a:p>
            <a:pPr algn="ctr" rtl="0">
              <a:lnSpc>
                <a:spcPct val="150000"/>
              </a:lnSpc>
            </a:pPr>
            <a:r>
              <a:rPr lang="en-US" sz="5400" b="1" dirty="0" smtClean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Intrathecal injection </a:t>
            </a:r>
            <a:r>
              <a:rPr lang="en-US" sz="54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 a </a:t>
            </a:r>
            <a:r>
              <a:rPr lang="en-US" sz="54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local anesthetic </a:t>
            </a:r>
            <a:r>
              <a:rPr lang="en-US" sz="54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and/or </a:t>
            </a:r>
            <a:r>
              <a:rPr lang="en-US" sz="5400" b="1" dirty="0" smtClean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opioid</a:t>
            </a:r>
            <a:endParaRPr lang="fa-IR" sz="5400" b="1" dirty="0">
              <a:ln w="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fa-IR" sz="5400" b="1" dirty="0">
              <a:ln w="0">
                <a:solidFill>
                  <a:schemeClr val="accent2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625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599"/>
            <a:ext cx="6560128" cy="5936674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cs typeface="B Titr" panose="00000700000000000000" pitchFamily="2" charset="-78"/>
              </a:rPr>
              <a:t>Second </a:t>
            </a:r>
            <a:r>
              <a:rPr lang="en-US" sz="8000" b="1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cs typeface="B Titr" panose="00000700000000000000" pitchFamily="2" charset="-78"/>
              </a:rPr>
              <a:t>Stage of Labor</a:t>
            </a:r>
            <a:endParaRPr lang="fa-IR" sz="8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014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73" y="415636"/>
            <a:ext cx="8998527" cy="6442364"/>
          </a:xfrm>
        </p:spPr>
        <p:txBody>
          <a:bodyPr anchor="t"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cs typeface="B Titr" panose="00000700000000000000" pitchFamily="2" charset="-78"/>
              </a:rPr>
              <a:t>The same afferents activated during the first stage </a:t>
            </a:r>
            <a:br>
              <a:rPr lang="en-US" sz="28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cs typeface="B Titr" panose="00000700000000000000" pitchFamily="2" charset="-78"/>
              </a:rPr>
            </a:b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cs typeface="B Titr" panose="00000700000000000000" pitchFamily="2" charset="-78"/>
              </a:rPr>
              <a:t>+</a:t>
            </a:r>
            <a:b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cs typeface="B Titr" panose="00000700000000000000" pitchFamily="2" charset="-78"/>
              </a:rPr>
            </a:b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cs typeface="B Titr" panose="00000700000000000000" pitchFamily="2" charset="-78"/>
              </a:rPr>
              <a:t> Afferents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cs typeface="B Titr" panose="00000700000000000000" pitchFamily="2" charset="-78"/>
              </a:rPr>
              <a:t>that innervate the cervix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vaginal surface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cs typeface="B Titr" panose="00000700000000000000" pitchFamily="2" charset="-78"/>
              </a:rPr>
              <a:t/>
            </a:r>
            <a:b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cs typeface="B Titr" panose="00000700000000000000" pitchFamily="2" charset="-78"/>
              </a:rPr>
            </a:b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cs typeface="B Titr" panose="00000700000000000000" pitchFamily="2" charset="-78"/>
              </a:rPr>
              <a:t>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vagina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cs typeface="B Titr" panose="00000700000000000000" pitchFamily="2" charset="-78"/>
              </a:rPr>
              <a:t/>
            </a:r>
            <a:b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cs typeface="B Titr" panose="00000700000000000000" pitchFamily="2" charset="-78"/>
              </a:rPr>
            </a:b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cs typeface="B Titr" panose="00000700000000000000" pitchFamily="2" charset="-78"/>
              </a:rPr>
              <a:t> and</a:t>
            </a:r>
            <a:b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cs typeface="B Titr" panose="00000700000000000000" pitchFamily="2" charset="-78"/>
              </a:rPr>
            </a:b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cs typeface="B Titr" panose="00000700000000000000" pitchFamily="2" charset="-78"/>
              </a:rPr>
              <a:t>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perineum</a:t>
            </a:r>
            <a:endParaRPr lang="fa-IR" sz="4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055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062" y="308695"/>
            <a:ext cx="8629523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The Pain of Childbirth and Its Effect</a:t>
            </a:r>
            <a:b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on the Mother </a:t>
            </a:r>
            <a:r>
              <a:rPr lang="en-US" sz="6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and </a:t>
            </a:r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the Fetus</a:t>
            </a:r>
            <a:r>
              <a:rPr lang="fa-IR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fa-IR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</a:br>
            <a:endParaRPr lang="fa-IR" sz="60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3" y="1018310"/>
            <a:ext cx="7206696" cy="4965236"/>
          </a:xfrm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Through </a:t>
            </a:r>
            <a:r>
              <a:rPr lang="en-US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the </a:t>
            </a:r>
            <a:r>
              <a:rPr lang="en-US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pudendal</a:t>
            </a:r>
            <a:r>
              <a:rPr lang="en-US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 nerve </a:t>
            </a:r>
            <a:r>
              <a:rPr lang="en-US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at </a:t>
            </a:r>
            <a:r>
              <a:rPr lang="en-US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S2</a:t>
            </a:r>
            <a:r>
              <a:rPr lang="en-US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 to </a:t>
            </a:r>
            <a:r>
              <a:rPr lang="en-US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S4</a:t>
            </a:r>
            <a:r>
              <a:rPr lang="en-US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 </a:t>
            </a:r>
            <a:r>
              <a:rPr lang="en-US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and</a:t>
            </a:r>
            <a:r>
              <a:rPr lang="en-US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/>
            </a:r>
            <a:br>
              <a:rPr lang="en-US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</a:br>
            <a:r>
              <a:rPr lang="en-US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are </a:t>
            </a:r>
            <a:r>
              <a:rPr lang="en-US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somatic</a:t>
            </a:r>
            <a:r>
              <a:rPr lang="en-US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 in nature</a:t>
            </a:r>
            <a:endParaRPr lang="fa-IR" b="1" dirty="0">
              <a:ln>
                <a:solidFill>
                  <a:schemeClr val="accent2">
                    <a:lumMod val="50000"/>
                  </a:schemeClr>
                </a:solidFill>
              </a:ln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474" y="145471"/>
            <a:ext cx="8998526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The pain of this stage blocked by :</a:t>
            </a:r>
            <a:endParaRPr lang="fa-IR" sz="40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9273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 r="17477"/>
          <a:stretch/>
        </p:blipFill>
        <p:spPr>
          <a:xfrm>
            <a:off x="436415" y="230586"/>
            <a:ext cx="6577482" cy="6190997"/>
          </a:xfrm>
        </p:spPr>
      </p:pic>
    </p:spTree>
    <p:extLst>
      <p:ext uri="{BB962C8B-B14F-4D97-AF65-F5344CB8AC3E}">
        <p14:creationId xmlns:p14="http://schemas.microsoft.com/office/powerpoint/2010/main" val="200704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4856018"/>
          </a:xfrm>
        </p:spPr>
        <p:txBody>
          <a:bodyPr anchor="ctr"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INHIBITORY RECEPTORS</a:t>
            </a:r>
            <a:endParaRPr lang="fa-IR" sz="6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925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226" y="249382"/>
            <a:ext cx="7576991" cy="638001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k-Opioid</a:t>
            </a:r>
          </a:p>
          <a:p>
            <a:pPr algn="l">
              <a:lnSpc>
                <a:spcPct val="150000"/>
              </a:lnSpc>
            </a:pPr>
            <a:r>
              <a:rPr lang="en-US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receptor agonists act primarily at </a:t>
            </a:r>
            <a:r>
              <a:rPr lang="en-US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visceral afferent terminals  </a:t>
            </a:r>
            <a:r>
              <a:rPr lang="en-US" sz="3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US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the   </a:t>
            </a:r>
            <a:r>
              <a:rPr lang="en-US" sz="4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periphery</a:t>
            </a:r>
            <a:r>
              <a:rPr lang="en-US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and in the </a:t>
            </a:r>
            <a:r>
              <a:rPr lang="en-US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supraspinal</a:t>
            </a:r>
            <a:r>
              <a:rPr lang="en-US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CNS   </a:t>
            </a:r>
            <a:r>
              <a:rPr lang="en-US" sz="3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provide </a:t>
            </a:r>
            <a:r>
              <a:rPr lang="en-US" sz="3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analgesia during the </a:t>
            </a:r>
            <a:r>
              <a:rPr lang="en-US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first stage of labor</a:t>
            </a:r>
            <a:endParaRPr lang="fa-IR" sz="36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4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2" y="850434"/>
            <a:ext cx="8395853" cy="5508802"/>
          </a:xfrm>
        </p:spPr>
        <p:txBody>
          <a:bodyPr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en-US" sz="4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µ-opioid</a:t>
            </a:r>
          </a:p>
          <a:p>
            <a:pPr algn="l" rtl="0">
              <a:lnSpc>
                <a:spcPct val="150000"/>
              </a:lnSpc>
            </a:pPr>
            <a:r>
              <a:rPr lang="en-US" sz="4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receptor  agonists  act  in  </a:t>
            </a:r>
            <a:r>
              <a:rPr lang="en-US" sz="40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4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spinal cord </a:t>
            </a:r>
            <a:r>
              <a:rPr lang="en-US" sz="4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</a:t>
            </a:r>
            <a:r>
              <a:rPr lang="en-US" sz="4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supraspinal</a:t>
            </a:r>
            <a:r>
              <a:rPr lang="en-US" sz="4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nervous </a:t>
            </a:r>
            <a:r>
              <a:rPr lang="en-US" sz="4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20724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4" y="297870"/>
            <a:ext cx="6774872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INHIBITORY RECEPTORS</a:t>
            </a:r>
            <a:endParaRPr lang="fa-IR" sz="40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t="3821" r="13687" b="7721"/>
          <a:stretch/>
        </p:blipFill>
        <p:spPr>
          <a:xfrm>
            <a:off x="768927" y="1482223"/>
            <a:ext cx="6380018" cy="4897791"/>
          </a:xfrm>
        </p:spPr>
      </p:pic>
    </p:spTree>
    <p:extLst>
      <p:ext uri="{BB962C8B-B14F-4D97-AF65-F5344CB8AC3E}">
        <p14:creationId xmlns:p14="http://schemas.microsoft.com/office/powerpoint/2010/main" val="373207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3" y="609600"/>
            <a:ext cx="7460672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Pain transmission in the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spinal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cord</a:t>
            </a:r>
            <a:endParaRPr lang="fa-IR" sz="4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3239" r="10414" b="5392"/>
          <a:stretch/>
        </p:blipFill>
        <p:spPr>
          <a:xfrm>
            <a:off x="935179" y="2202871"/>
            <a:ext cx="6060348" cy="4031672"/>
          </a:xfrm>
        </p:spPr>
      </p:pic>
    </p:spTree>
    <p:extLst>
      <p:ext uri="{BB962C8B-B14F-4D97-AF65-F5344CB8AC3E}">
        <p14:creationId xmlns:p14="http://schemas.microsoft.com/office/powerpoint/2010/main" val="5117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599"/>
            <a:ext cx="6347714" cy="550025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EFFECT ON </a:t>
            </a:r>
            <a:r>
              <a:rPr lang="en-US" sz="8000" b="1" dirty="0" smtClean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 MOTHER</a:t>
            </a:r>
            <a:endParaRPr lang="fa-IR" sz="8000" b="1" dirty="0">
              <a:ln w="0">
                <a:solidFill>
                  <a:schemeClr val="tx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590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149931"/>
            <a:ext cx="6373092" cy="452350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Obstetric Course</a:t>
            </a:r>
            <a:endParaRPr lang="fa-IR" sz="6600" b="1" dirty="0">
              <a:ln w="0">
                <a:solidFill>
                  <a:schemeClr val="tx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11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557656" cy="13208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Aspects of pain that may affect the course </a:t>
            </a:r>
            <a:r>
              <a:rPr lang="en-US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of labor</a:t>
            </a:r>
            <a:endParaRPr lang="fa-IR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t="4403" r="14996" b="4811"/>
          <a:stretch/>
        </p:blipFill>
        <p:spPr>
          <a:xfrm>
            <a:off x="768925" y="2122591"/>
            <a:ext cx="6005947" cy="4278209"/>
          </a:xfrm>
        </p:spPr>
      </p:pic>
    </p:spTree>
    <p:extLst>
      <p:ext uri="{BB962C8B-B14F-4D97-AF65-F5344CB8AC3E}">
        <p14:creationId xmlns:p14="http://schemas.microsoft.com/office/powerpoint/2010/main" val="28083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02" y="685801"/>
            <a:ext cx="8816296" cy="5306866"/>
          </a:xfrm>
        </p:spPr>
        <p:txBody>
          <a:bodyPr anchor="t"/>
          <a:lstStyle/>
          <a:p>
            <a:pPr algn="ctr">
              <a:lnSpc>
                <a:spcPct val="200000"/>
              </a:lnSpc>
            </a:pP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The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gate control theory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of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pain described</a:t>
            </a:r>
            <a:b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</a:b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more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than 40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years ago by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Melzack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 and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Wall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has revolutionized</a:t>
            </a:r>
            <a:endParaRPr lang="fa-IR" sz="4000" b="1" dirty="0">
              <a:ln>
                <a:solidFill>
                  <a:schemeClr val="accent2">
                    <a:lumMod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7949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599"/>
            <a:ext cx="9144000" cy="6082146"/>
          </a:xfrm>
        </p:spPr>
        <p:txBody>
          <a:bodyPr>
            <a:normAutofit/>
          </a:bodyPr>
          <a:lstStyle/>
          <a:p>
            <a:pPr algn="ctr" rtl="0">
              <a:lnSpc>
                <a:spcPct val="150000"/>
              </a:lnSpc>
            </a:pPr>
            <a:r>
              <a:rPr lang="en-US" sz="48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net effect </a:t>
            </a:r>
            <a:r>
              <a:rPr lang="en-US" sz="48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of afferent terminal–released substances </a:t>
            </a:r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inhibits</a:t>
            </a:r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rather </a:t>
            </a:r>
            <a:r>
              <a:rPr lang="en-US" sz="48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than accelerates </a:t>
            </a:r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labor</a:t>
            </a:r>
            <a:endParaRPr lang="fa-IR" sz="48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94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Cardiac and Respiratory Effects</a:t>
            </a:r>
            <a:endParaRPr lang="fa-IR" sz="6600" b="1" dirty="0">
              <a:ln w="0">
                <a:solidFill>
                  <a:schemeClr val="tx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575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t="29466" r="3428" b="13780"/>
          <a:stretch/>
        </p:blipFill>
        <p:spPr>
          <a:xfrm>
            <a:off x="1018310" y="442385"/>
            <a:ext cx="5756565" cy="6041546"/>
          </a:xfrm>
        </p:spPr>
      </p:pic>
    </p:spTree>
    <p:extLst>
      <p:ext uri="{BB962C8B-B14F-4D97-AF65-F5344CB8AC3E}">
        <p14:creationId xmlns:p14="http://schemas.microsoft.com/office/powerpoint/2010/main" val="342033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742" y="609600"/>
            <a:ext cx="8721440" cy="6102928"/>
          </a:xfrm>
        </p:spPr>
        <p:txBody>
          <a:bodyPr>
            <a:normAutofit/>
          </a:bodyPr>
          <a:lstStyle/>
          <a:p>
            <a:pPr algn="ctr" rtl="0">
              <a:lnSpc>
                <a:spcPct val="150000"/>
              </a:lnSpc>
            </a:pP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The increase in blood pressure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was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transient</a:t>
            </a:r>
            <a:b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but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plasma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norepinephrine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concentrations remained</a:t>
            </a:r>
            <a:b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elevated for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several minutes</a:t>
            </a:r>
            <a:endParaRPr lang="fa-IR" sz="4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6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609600"/>
            <a:ext cx="7640783" cy="4648200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EFFECT ON THE FETUS</a:t>
            </a:r>
            <a:endParaRPr lang="fa-IR" sz="7200" b="1" dirty="0">
              <a:ln w="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76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471" y="685800"/>
            <a:ext cx="8853055" cy="5590309"/>
          </a:xfrm>
        </p:spPr>
        <p:txBody>
          <a:bodyPr anchor="ctr"/>
          <a:lstStyle/>
          <a:p>
            <a:pPr algn="ctr" rtl="0"/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aternal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labor pain can 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affect a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number of systems that determine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uteroplacental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perfusion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as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follows:</a:t>
            </a:r>
            <a:endParaRPr lang="fa-IR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1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609600"/>
            <a:ext cx="7890165" cy="525087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U</a:t>
            </a:r>
            <a:r>
              <a:rPr lang="en-US" sz="40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terine </a:t>
            </a:r>
            <a:r>
              <a:rPr lang="en-US" sz="4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contraction frequency and intensity, by the effect of pain on the release of </a:t>
            </a:r>
            <a:r>
              <a:rPr lang="en-US" sz="4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oxytocin</a:t>
            </a:r>
            <a:r>
              <a:rPr lang="en-US" sz="4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and </a:t>
            </a:r>
            <a:r>
              <a:rPr lang="en-US" sz="40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epinephrine</a:t>
            </a:r>
            <a:r>
              <a:rPr lang="en-US" sz="4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/>
            </a:r>
            <a:br>
              <a:rPr lang="en-US" sz="4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</a:br>
            <a:endParaRPr lang="fa-IR" sz="4000" dirty="0"/>
          </a:p>
        </p:txBody>
      </p:sp>
    </p:spTree>
    <p:extLst>
      <p:ext uri="{BB962C8B-B14F-4D97-AF65-F5344CB8AC3E}">
        <p14:creationId xmlns:p14="http://schemas.microsoft.com/office/powerpoint/2010/main" val="172709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599"/>
            <a:ext cx="7703128" cy="5645727"/>
          </a:xfrm>
        </p:spPr>
        <p:txBody>
          <a:bodyPr>
            <a:normAutofit fontScale="90000"/>
          </a:bodyPr>
          <a:lstStyle/>
          <a:p>
            <a:pPr algn="just" rtl="0">
              <a:lnSpc>
                <a:spcPct val="150000"/>
              </a:lnSpc>
            </a:pPr>
            <a:r>
              <a:rPr lang="en-US" sz="4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80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U</a:t>
            </a:r>
            <a:r>
              <a:rPr lang="en-US" sz="40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terine </a:t>
            </a:r>
            <a:r>
              <a:rPr lang="en-US" sz="4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artery </a:t>
            </a:r>
            <a:r>
              <a:rPr lang="en-US" sz="40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vasoconstriction</a:t>
            </a:r>
            <a:r>
              <a:rPr lang="en-US" sz="40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by the effect of pain on the release of norepinephrine and epinephrine</a:t>
            </a:r>
            <a:br>
              <a:rPr lang="en-US" sz="4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</a:br>
            <a:endParaRPr lang="fa-IR" sz="4000" dirty="0"/>
          </a:p>
        </p:txBody>
      </p:sp>
    </p:spTree>
    <p:extLst>
      <p:ext uri="{BB962C8B-B14F-4D97-AF65-F5344CB8AC3E}">
        <p14:creationId xmlns:p14="http://schemas.microsoft.com/office/powerpoint/2010/main" val="16946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609600"/>
            <a:ext cx="7620001" cy="4378036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en-US" sz="48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aternal </a:t>
            </a:r>
            <a:r>
              <a:rPr lang="en-US" sz="4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oxyhemoglobin </a:t>
            </a:r>
            <a:r>
              <a:rPr lang="en-US" sz="4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desaturation</a:t>
            </a:r>
            <a:r>
              <a:rPr lang="fa-IR" sz="4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/>
            </a:r>
            <a:br>
              <a:rPr lang="fa-IR" sz="4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</a:br>
            <a:endParaRPr lang="fa-IR" sz="4800" dirty="0"/>
          </a:p>
        </p:txBody>
      </p:sp>
    </p:spTree>
    <p:extLst>
      <p:ext uri="{BB962C8B-B14F-4D97-AF65-F5344CB8AC3E}">
        <p14:creationId xmlns:p14="http://schemas.microsoft.com/office/powerpoint/2010/main" val="39624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165" y="609599"/>
            <a:ext cx="7245928" cy="2029691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Which method do YOU CHOOSE ?</a:t>
            </a:r>
            <a:endParaRPr lang="fa-IR" sz="6000" dirty="0">
              <a:ln w="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 t="8046" r="12178" b="55656"/>
          <a:stretch/>
        </p:blipFill>
        <p:spPr>
          <a:xfrm>
            <a:off x="311727" y="2909454"/>
            <a:ext cx="3640978" cy="29925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t="9303" r="738" b="53484"/>
          <a:stretch/>
        </p:blipFill>
        <p:spPr>
          <a:xfrm>
            <a:off x="4260273" y="2909454"/>
            <a:ext cx="4177144" cy="29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9629" y="87111"/>
            <a:ext cx="6343460" cy="1683330"/>
          </a:xfrm>
        </p:spPr>
        <p:txBody>
          <a:bodyPr/>
          <a:lstStyle/>
          <a:p>
            <a:pPr algn="ctr"/>
            <a:r>
              <a:rPr lang="en-US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 control theory of pain</a:t>
            </a:r>
            <a:endParaRPr lang="fa-IR" sz="4800" b="1" dirty="0"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23334" r="5825" b="27575"/>
          <a:stretch/>
        </p:blipFill>
        <p:spPr>
          <a:xfrm>
            <a:off x="1226127" y="1766452"/>
            <a:ext cx="5311550" cy="477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920636"/>
            <a:ext cx="2757055" cy="535478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Please give me the BEST</a:t>
            </a:r>
            <a:endParaRPr lang="fa-IR" sz="6000" b="1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12869" r="6284" b="15921"/>
          <a:stretch/>
        </p:blipFill>
        <p:spPr>
          <a:xfrm>
            <a:off x="3554853" y="920636"/>
            <a:ext cx="3553691" cy="5251565"/>
          </a:xfrm>
        </p:spPr>
      </p:pic>
    </p:spTree>
    <p:extLst>
      <p:ext uri="{BB962C8B-B14F-4D97-AF65-F5344CB8AC3E}">
        <p14:creationId xmlns:p14="http://schemas.microsoft.com/office/powerpoint/2010/main" val="23426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85066"/>
          </a:xfrm>
        </p:spPr>
      </p:pic>
      <p:sp>
        <p:nvSpPr>
          <p:cNvPr id="5" name="TextBox 4"/>
          <p:cNvSpPr txBox="1"/>
          <p:nvPr/>
        </p:nvSpPr>
        <p:spPr>
          <a:xfrm>
            <a:off x="20782" y="-3"/>
            <a:ext cx="4634345" cy="40741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ln w="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</a:t>
            </a:r>
            <a:br>
              <a:rPr lang="en-US" sz="6000" b="1" dirty="0" smtClean="0">
                <a:ln w="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sz="6000" b="1" dirty="0" smtClean="0">
                <a:ln w="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FOR YOUR ATTENTION</a:t>
            </a:r>
            <a:endParaRPr lang="fa-IR" sz="6000" b="1" dirty="0">
              <a:ln w="0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438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819" y="810491"/>
            <a:ext cx="7128163" cy="5237018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EXISTENCE</a:t>
            </a:r>
            <a:br>
              <a:rPr lang="en-US" sz="8000" b="1" dirty="0" smtClean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sz="8000" b="1" dirty="0" smtClean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AND</a:t>
            </a:r>
            <a:br>
              <a:rPr lang="en-US" sz="8000" b="1" dirty="0" smtClean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sz="8000" b="1" dirty="0" smtClean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000" b="1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SEVERITY</a:t>
            </a:r>
            <a:endParaRPr lang="fa-IR" sz="8000" b="1" dirty="0">
              <a:ln w="0">
                <a:solidFill>
                  <a:schemeClr val="tx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393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13" y="145474"/>
            <a:ext cx="8354290" cy="1496291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A comparison of pain scores obtained </a:t>
            </a:r>
            <a:r>
              <a:rPr lang="en-US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through the </a:t>
            </a:r>
            <a:r>
              <a:rPr lang="en-US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McGill Pain Questionnaire</a:t>
            </a:r>
            <a:endParaRPr lang="fa-IR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0001" r="3428" b="10567"/>
          <a:stretch/>
        </p:blipFill>
        <p:spPr>
          <a:xfrm>
            <a:off x="1620983" y="1662546"/>
            <a:ext cx="4509652" cy="5056277"/>
          </a:xfrm>
        </p:spPr>
      </p:pic>
    </p:spTree>
    <p:extLst>
      <p:ext uri="{BB962C8B-B14F-4D97-AF65-F5344CB8AC3E}">
        <p14:creationId xmlns:p14="http://schemas.microsoft.com/office/powerpoint/2010/main" val="20310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63" y="1662544"/>
            <a:ext cx="4604429" cy="3837023"/>
          </a:xfrm>
        </p:spPr>
      </p:pic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>
          <a:xfrm>
            <a:off x="152395" y="1787238"/>
            <a:ext cx="4107875" cy="3345872"/>
          </a:xfrm>
        </p:spPr>
        <p:txBody>
          <a:bodyPr>
            <a:noAutofit/>
          </a:bodyPr>
          <a:lstStyle/>
          <a:p>
            <a:pPr marL="571500" indent="-571500" algn="l" rtl="0">
              <a:lnSpc>
                <a:spcPct val="15000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6000" dirty="0" smtClean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Punishing</a:t>
            </a:r>
          </a:p>
          <a:p>
            <a:pPr marL="285750" indent="-285750" algn="l" rtl="0">
              <a:lnSpc>
                <a:spcPct val="15000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6000" dirty="0" smtClean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Wretched</a:t>
            </a:r>
            <a:endParaRPr lang="fa-IR" sz="6000" dirty="0">
              <a:ln w="0">
                <a:solidFill>
                  <a:schemeClr val="tx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04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816" y="581888"/>
            <a:ext cx="6518565" cy="5569527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modest difference in pain scores between</a:t>
            </a:r>
            <a:b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nulliparous women with and without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prepared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childbirth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  <a:endParaRPr lang="fa-IR" sz="4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72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1" y="0"/>
            <a:ext cx="9040091" cy="6858000"/>
          </a:xfrm>
        </p:spPr>
        <p:txBody>
          <a:bodyPr anchor="t">
            <a:noAutofit/>
          </a:bodyPr>
          <a:lstStyle/>
          <a:p>
            <a:pPr algn="ctr" rtl="0">
              <a:lnSpc>
                <a:spcPct val="200000"/>
              </a:lnSpc>
            </a:pPr>
            <a:r>
              <a:rPr lang="en-US" sz="4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popularized</a:t>
            </a:r>
            <a:r>
              <a:rPr lang="en-US" sz="4400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 </a:t>
            </a:r>
            <a:r>
              <a:rPr lang="en-US" sz="4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sychoprophylaxis</a:t>
            </a:r>
            <a:r>
              <a:rPr lang="en-US" sz="4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 </a:t>
            </a:r>
            <a:r>
              <a:rPr lang="en-US" sz="28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as a method of birth preparation </a:t>
            </a:r>
            <a:br>
              <a:rPr lang="en-US" sz="28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</a:br>
            <a:r>
              <a:rPr lang="en-US" sz="28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this </a:t>
            </a:r>
            <a:r>
              <a:rPr lang="en-US" sz="2800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method now forms the basis for</a:t>
            </a:r>
            <a:br>
              <a:rPr lang="en-US" sz="2800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</a:b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prepared childbirth training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in the </a:t>
            </a:r>
            <a:r>
              <a: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developed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world</a:t>
            </a:r>
            <a:endParaRPr lang="fa-IR" sz="4000" b="1" dirty="0">
              <a:ln>
                <a:solidFill>
                  <a:schemeClr val="accent2">
                    <a:lumMod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160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1232</TotalTime>
  <Words>334</Words>
  <Application>Microsoft Office PowerPoint</Application>
  <PresentationFormat>On-screen Show (4:3)</PresentationFormat>
  <Paragraphs>54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B Titr</vt:lpstr>
      <vt:lpstr>Tahoma</vt:lpstr>
      <vt:lpstr>Trebuchet MS</vt:lpstr>
      <vt:lpstr>Wingdings</vt:lpstr>
      <vt:lpstr>Wingdings 3</vt:lpstr>
      <vt:lpstr>Facet</vt:lpstr>
      <vt:lpstr>PowerPoint Presentation</vt:lpstr>
      <vt:lpstr>PowerPoint Presentation</vt:lpstr>
      <vt:lpstr>The gate control theory of pain described  more than 40 years ago by Melzack and Wall has revolutionized</vt:lpstr>
      <vt:lpstr>Gate control theory of pain</vt:lpstr>
      <vt:lpstr>EXISTENCE  AND  SEVERITY</vt:lpstr>
      <vt:lpstr>A comparison of pain scores obtained through the McGill Pain Questionnaire</vt:lpstr>
      <vt:lpstr>PowerPoint Presentation</vt:lpstr>
      <vt:lpstr>There is the modest difference in pain scores between nulliparous women with and without prepared childbirth training</vt:lpstr>
      <vt:lpstr>popularized sychoprophylaxis as a method of birth preparation  this method now forms the basis for prepared childbirth training in the developed world</vt:lpstr>
      <vt:lpstr>A number of individuals and    scientificthought leaders   still    consider labor  pain  to be minor and unimportant.</vt:lpstr>
      <vt:lpstr>ANATOMIC BASIS OF LABOR PAIN</vt:lpstr>
      <vt:lpstr>First Stage of Labor</vt:lpstr>
      <vt:lpstr>Uterocervical afferents activated during the first stage of labor</vt:lpstr>
      <vt:lpstr>Pathways of the first stage of labor</vt:lpstr>
      <vt:lpstr>Supraspinal pain pathways activated by the pain of the first stage of labor</vt:lpstr>
      <vt:lpstr>PowerPoint Presentation</vt:lpstr>
      <vt:lpstr>PowerPoint Presentation</vt:lpstr>
      <vt:lpstr>Second Stage of Labor</vt:lpstr>
      <vt:lpstr>The same afferents activated during the first stage  +  Afferents that innervate the cervix vaginal surface  vagina  and  perineum</vt:lpstr>
      <vt:lpstr>Through the pudendal nerve at S2 to S4 and are somatic in nature</vt:lpstr>
      <vt:lpstr>PowerPoint Presentation</vt:lpstr>
      <vt:lpstr>INHIBITORY RECEPTORS</vt:lpstr>
      <vt:lpstr>PowerPoint Presentation</vt:lpstr>
      <vt:lpstr>PowerPoint Presentation</vt:lpstr>
      <vt:lpstr>INHIBITORY RECEPTORS</vt:lpstr>
      <vt:lpstr>Pain transmission in the  spinal cord</vt:lpstr>
      <vt:lpstr>EFFECT ON THE MOTHER</vt:lpstr>
      <vt:lpstr>Obstetric Course</vt:lpstr>
      <vt:lpstr>Aspects of pain that may affect the course of labor</vt:lpstr>
      <vt:lpstr>The net effect of afferent terminal–released substances inhibits rather than accelerates labor</vt:lpstr>
      <vt:lpstr>Cardiac and Respiratory Effects</vt:lpstr>
      <vt:lpstr>PowerPoint Presentation</vt:lpstr>
      <vt:lpstr>The increase in blood pressure was transient  but  plasma norepinephrine concentrations remained elevated for several minutes</vt:lpstr>
      <vt:lpstr>EFFECT ON THE FETUS</vt:lpstr>
      <vt:lpstr>Maternal labor pain can affect a number of systems that determine uteroplacental perfusion as follows:</vt:lpstr>
      <vt:lpstr>Uterine contraction frequency and intensity, by the effect of pain on the release of oxytocin and epinephrine </vt:lpstr>
      <vt:lpstr> Uterine artery vasoconstriction by the effect of pain on the release of norepinephrine and epinephrine </vt:lpstr>
      <vt:lpstr>Maternal oxyhemoglobin desaturation </vt:lpstr>
      <vt:lpstr>Which method do YOU CHOOSE ?</vt:lpstr>
      <vt:lpstr>Please give me the BEST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Gate control theory of pain</dc:title>
  <dc:creator>p</dc:creator>
  <cp:lastModifiedBy>P</cp:lastModifiedBy>
  <cp:revision>115</cp:revision>
  <dcterms:created xsi:type="dcterms:W3CDTF">2018-04-23T19:49:30Z</dcterms:created>
  <dcterms:modified xsi:type="dcterms:W3CDTF">2018-08-01T15:19:42Z</dcterms:modified>
</cp:coreProperties>
</file>